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9" r:id="rId1"/>
  </p:sldMasterIdLst>
  <p:notesMasterIdLst>
    <p:notesMasterId r:id="rId32"/>
  </p:notesMasterIdLst>
  <p:sldIdLst>
    <p:sldId id="257" r:id="rId2"/>
    <p:sldId id="286" r:id="rId3"/>
    <p:sldId id="281" r:id="rId4"/>
    <p:sldId id="259" r:id="rId5"/>
    <p:sldId id="263" r:id="rId6"/>
    <p:sldId id="262" r:id="rId7"/>
    <p:sldId id="264" r:id="rId8"/>
    <p:sldId id="258" r:id="rId9"/>
    <p:sldId id="265" r:id="rId10"/>
    <p:sldId id="260" r:id="rId11"/>
    <p:sldId id="261" r:id="rId12"/>
    <p:sldId id="266" r:id="rId13"/>
    <p:sldId id="267" r:id="rId14"/>
    <p:sldId id="285" r:id="rId15"/>
    <p:sldId id="268" r:id="rId16"/>
    <p:sldId id="269" r:id="rId17"/>
    <p:sldId id="270" r:id="rId18"/>
    <p:sldId id="271" r:id="rId19"/>
    <p:sldId id="284" r:id="rId20"/>
    <p:sldId id="272" r:id="rId21"/>
    <p:sldId id="273" r:id="rId22"/>
    <p:sldId id="274" r:id="rId23"/>
    <p:sldId id="276" r:id="rId24"/>
    <p:sldId id="275" r:id="rId25"/>
    <p:sldId id="277" r:id="rId26"/>
    <p:sldId id="278" r:id="rId27"/>
    <p:sldId id="279" r:id="rId28"/>
    <p:sldId id="280" r:id="rId29"/>
    <p:sldId id="287" r:id="rId30"/>
    <p:sldId id="282" r:id="rId31"/>
  </p:sldIdLst>
  <p:sldSz cx="9144000" cy="5143500" type="screen16x9"/>
  <p:notesSz cx="6858000" cy="9144000"/>
  <p:embeddedFontLst>
    <p:embeddedFont>
      <p:font typeface="Century Schoolbook" panose="02040604050505020304" pitchFamily="18" charset="0"/>
      <p:regular r:id="rId33"/>
      <p:bold r:id="rId34"/>
      <p:italic r:id="rId35"/>
      <p:boldItalic r:id="rId36"/>
    </p:embeddedFont>
    <p:embeddedFont>
      <p:font typeface="Nunito Light" pitchFamily="2" charset="0"/>
      <p:regular r:id="rId37"/>
      <p: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F97CA7C-B7E1-4118-ACEA-B7CCCF471F1A}">
  <a:tblStyle styleId="{7F97CA7C-B7E1-4118-ACEA-B7CCCF471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BE22F8E-FC4E-4BFE-A0C5-A64E96A549C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>
        <p:scale>
          <a:sx n="102" d="100"/>
          <a:sy n="102" d="100"/>
        </p:scale>
        <p:origin x="677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89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52536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330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687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54448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6"/>
                </a:solidFill>
                <a:highlight>
                  <a:schemeClr val="dk1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089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8858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58186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69714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11885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4686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52313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7891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31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0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481E8BF5-0B34-27C2-7764-1717E33EB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60" y="-74594"/>
            <a:ext cx="1543783" cy="4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ecNM | Tecnológico Nacional de México">
            <a:extLst>
              <a:ext uri="{FF2B5EF4-FFF2-40B4-BE49-F238E27FC236}">
                <a16:creationId xmlns:a16="http://schemas.microsoft.com/office/drawing/2014/main" id="{ECD839C2-3FF7-59F7-4732-78A3BCDF0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108" y="2698"/>
            <a:ext cx="1543783" cy="4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nstituto Tecnológico de Frontera Comalapa-Oficial | Frontera Comalapa">
            <a:extLst>
              <a:ext uri="{FF2B5EF4-FFF2-40B4-BE49-F238E27FC236}">
                <a16:creationId xmlns:a16="http://schemas.microsoft.com/office/drawing/2014/main" id="{8F950CAA-8757-3F71-F660-72C2FADE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831" y="814"/>
            <a:ext cx="1183697" cy="45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B4E50B5C-96FC-1745-968D-36BF16615555}"/>
              </a:ext>
            </a:extLst>
          </p:cNvPr>
          <p:cNvSpPr txBox="1"/>
          <p:nvPr/>
        </p:nvSpPr>
        <p:spPr>
          <a:xfrm>
            <a:off x="1795674" y="858206"/>
            <a:ext cx="5039840" cy="292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Times New Roman" panose="02020603050405020304" pitchFamily="18" charset="0"/>
                <a:ea typeface="Montserrat Bold"/>
                <a:cs typeface="Times New Roman" panose="02020603050405020304" pitchFamily="18" charset="0"/>
                <a:sym typeface="Montserrat Bold"/>
              </a:rPr>
              <a:t>INSTITUTO TECNOLOGICO DE FRONTERA COMALAPA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CB1F4B-740E-C133-9838-50FDC4FE0E48}"/>
              </a:ext>
            </a:extLst>
          </p:cNvPr>
          <p:cNvSpPr txBox="1"/>
          <p:nvPr/>
        </p:nvSpPr>
        <p:spPr>
          <a:xfrm>
            <a:off x="1236689" y="1346422"/>
            <a:ext cx="6363324" cy="339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CATEDRÁTICO:  Mingo Velázquez Francisco Javier</a:t>
            </a: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MATERIA: Tópicos Selectos de Base de Datos</a:t>
            </a: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DEL ALUMNO: Moguel Recinos Miriam</a:t>
            </a: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DE CONTROL: 211260044</a:t>
            </a: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CARRERA: Ingeniería en  Sistemas Computacionales</a:t>
            </a: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 DEL TRABAJO: Reporte de practica.</a:t>
            </a: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s-E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E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FRONTERA COMALAPA, CHIAPAS A 09 DE SEPTIEMBRE DE 2025</a:t>
            </a:r>
          </a:p>
          <a:p>
            <a:endParaRPr lang="es-E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8ADD1-5CAD-22C5-36C5-745B2547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Verificación de contenedor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A4477D-26E6-CD2D-B81A-F704897EA1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Cuando creemos el contenedor verificamos si este fue creado y si fue con éxito.</a:t>
            </a:r>
          </a:p>
        </p:txBody>
      </p:sp>
      <p:pic>
        <p:nvPicPr>
          <p:cNvPr id="5" name="Imagen 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BF8F604E-D9AA-13F8-698E-B6548980E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946" y="1787877"/>
            <a:ext cx="5687122" cy="31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02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1DF75-F9B4-ED56-A677-76577360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la base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24D30B-7ED6-8984-2096-0EB51E016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algn="just">
              <a:buNone/>
            </a:pPr>
            <a:r>
              <a:rPr lang="es-MX" dirty="0"/>
              <a:t>Utilizamos </a:t>
            </a:r>
            <a:r>
              <a:rPr lang="es-MX" b="1" dirty="0" err="1"/>
              <a:t>DBeaver</a:t>
            </a:r>
            <a:r>
              <a:rPr lang="es-MX" dirty="0"/>
              <a:t> para hacer la conexión con </a:t>
            </a:r>
            <a:r>
              <a:rPr lang="es-MX" dirty="0" err="1"/>
              <a:t>postgresql</a:t>
            </a:r>
            <a:r>
              <a:rPr lang="es-MX" dirty="0"/>
              <a:t> y así poder crear tablas, revisar la estructura y consultar registros de prueba.</a:t>
            </a: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1A35916-D4FF-EFA0-8433-B58F0EC5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" y="2344344"/>
            <a:ext cx="4303060" cy="2420471"/>
          </a:xfrm>
          <a:prstGeom prst="rect">
            <a:avLst/>
          </a:prstGeom>
        </p:spPr>
      </p:pic>
      <p:pic>
        <p:nvPicPr>
          <p:cNvPr id="9" name="Imagen 8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71A8A038-37DB-20A2-4291-5913A2495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35" y="2278004"/>
            <a:ext cx="4303059" cy="24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6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E3501E-C9DD-F0AC-06DA-47B18303E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29" y="445025"/>
            <a:ext cx="8424000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del proyecto Spring </a:t>
            </a:r>
            <a:r>
              <a:rPr lang="es-MX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9BB1CE-D53E-96D4-C7EA-3E81B27CB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944" y="1085225"/>
            <a:ext cx="7704000" cy="441600"/>
          </a:xfrm>
        </p:spPr>
        <p:txBody>
          <a:bodyPr/>
          <a:lstStyle/>
          <a:p>
            <a:pPr marL="139700" indent="0" algn="just">
              <a:buNone/>
            </a:pPr>
            <a:r>
              <a:rPr lang="es-MX" dirty="0"/>
              <a:t>Procedemos a </a:t>
            </a:r>
            <a:r>
              <a:rPr lang="es-MX" dirty="0" err="1"/>
              <a:t>crearun</a:t>
            </a:r>
            <a:r>
              <a:rPr lang="es-MX" dirty="0"/>
              <a:t> proyecto desde </a:t>
            </a:r>
            <a:r>
              <a:rPr lang="es-MX" b="1" dirty="0"/>
              <a:t>Spring </a:t>
            </a:r>
            <a:r>
              <a:rPr lang="es-MX" b="1" dirty="0" err="1"/>
              <a:t>Initializr</a:t>
            </a:r>
            <a:r>
              <a:rPr lang="es-MX" dirty="0"/>
              <a:t> agregando las dependencias de PostgreSQL y Spring Data JPA. Luego se abrió en </a:t>
            </a:r>
            <a:r>
              <a:rPr lang="es-MX" b="1" dirty="0"/>
              <a:t>IntelliJ IDEA</a:t>
            </a:r>
            <a:r>
              <a:rPr lang="es-MX" dirty="0"/>
              <a:t> para iniciar la integración con la base de datos.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6DA0E5B-39B6-B4F7-D5FB-43E0E67B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071" y="2080235"/>
            <a:ext cx="5265745" cy="29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40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AE540-4AFE-1B78-A04E-6BCCD3B8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71" y="330725"/>
            <a:ext cx="8228057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 clases en el proyecto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02348A-DBA1-9C35-33F1-FA796773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971" y="970925"/>
            <a:ext cx="7704000" cy="441600"/>
          </a:xfrm>
        </p:spPr>
        <p:txBody>
          <a:bodyPr/>
          <a:lstStyle/>
          <a:p>
            <a:pPr marL="139700" indent="0" algn="just">
              <a:buNone/>
            </a:pPr>
            <a:r>
              <a:rPr lang="es-MX" dirty="0"/>
              <a:t>Creamos la api, con sus paquetes como: entidades, repositorios y controladores, dentro de esos paquetes se crearon sus clases.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4D5440-DE04-446C-2E12-D32DEAC56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760" y="1787877"/>
            <a:ext cx="5673776" cy="319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275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E9F63-6A8E-5BDC-B544-88714A64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 de registro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55A0B9-4258-C33B-0E64-0ECB1CFB9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1836" y="1215751"/>
            <a:ext cx="7704000" cy="441600"/>
          </a:xfrm>
        </p:spPr>
        <p:txBody>
          <a:bodyPr/>
          <a:lstStyle/>
          <a:p>
            <a:pPr marL="139700" indent="0">
              <a:buNone/>
            </a:pPr>
            <a:r>
              <a:rPr lang="es-ES" dirty="0"/>
              <a:t>Con </a:t>
            </a:r>
            <a:r>
              <a:rPr lang="es-ES" dirty="0" err="1"/>
              <a:t>Postman</a:t>
            </a:r>
            <a:r>
              <a:rPr lang="es-ES" dirty="0"/>
              <a:t> se realizó una solicitud POST para comprobar que los datos se almacenaban correctamente en el contenedor de PostgreSQL.</a:t>
            </a:r>
            <a:endParaRPr lang="es-MX" dirty="0"/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5A89E93D-713D-0224-46DC-1B5C753C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953255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127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0F113-4C84-FB69-223F-679F7977A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8860"/>
            <a:ext cx="7704000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2-Contenedor de MYSQL</a:t>
            </a:r>
          </a:p>
        </p:txBody>
      </p:sp>
      <p:pic>
        <p:nvPicPr>
          <p:cNvPr id="9" name="Imagen 8" descr="Captura de pantalla de computadora">
            <a:extLst>
              <a:ext uri="{FF2B5EF4-FFF2-40B4-BE49-F238E27FC236}">
                <a16:creationId xmlns:a16="http://schemas.microsoft.com/office/drawing/2014/main" id="{8DE0A7FE-FA1A-BF91-A6C5-6B8D78675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51" y="1969094"/>
            <a:ext cx="4779102" cy="268824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D16B2DE-4496-6562-9006-3DD94E8E0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2827" y="722288"/>
            <a:ext cx="79667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descargó la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imagen oficial de MySQL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mediante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asegurando una versión estable. Posteriormente, se creó un contenedor llamado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-container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configurando la contraseña del usuario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root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 exponiendo el puerto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3306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para permitir la conexión desde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Spring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353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8D144-7E6D-3ABB-1223-A79789E5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del proyecto Spring </a:t>
            </a:r>
            <a:r>
              <a:rPr lang="es-MX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3E4BA78-2268-FDDC-7759-0EC77F2E8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Creamos un proyecto con dependencias de MySQL y Spring Data JPA, en el Spring </a:t>
            </a:r>
            <a:r>
              <a:rPr lang="es-MX" dirty="0" err="1"/>
              <a:t>initializr</a:t>
            </a:r>
            <a:r>
              <a:rPr lang="es-MX" dirty="0"/>
              <a:t>.</a:t>
            </a:r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37E44892-1072-884C-4D04-D1A15186D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440" y="1901381"/>
            <a:ext cx="5606904" cy="315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29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42FC7-73A9-28A2-A406-E233DB02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la base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5423B4-8915-2FE2-3320-F6E8CB90EC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Se hizo uso de </a:t>
            </a:r>
            <a:r>
              <a:rPr lang="es-MX" b="1" dirty="0" err="1"/>
              <a:t>DBeaver</a:t>
            </a:r>
            <a:r>
              <a:rPr lang="es-MX" dirty="0"/>
              <a:t> para realizar la conexión a la base de datos y conectarlo al contenedor de Docker y así crear la base de datos y crear sus tablas.</a:t>
            </a:r>
          </a:p>
        </p:txBody>
      </p:sp>
      <p:pic>
        <p:nvPicPr>
          <p:cNvPr id="5" name="Imagen 4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30AE537A-E2C2-04FB-D507-63A91885A6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7" r="10044"/>
          <a:stretch>
            <a:fillRect/>
          </a:stretch>
        </p:blipFill>
        <p:spPr>
          <a:xfrm>
            <a:off x="419724" y="1992286"/>
            <a:ext cx="2720715" cy="2896381"/>
          </a:xfrm>
          <a:prstGeom prst="rect">
            <a:avLst/>
          </a:prstGeom>
        </p:spPr>
      </p:pic>
      <p:pic>
        <p:nvPicPr>
          <p:cNvPr id="7" name="Imagen 6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49D0BF6B-5479-08AE-8E25-8E18AB56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79" y="2203163"/>
            <a:ext cx="4841546" cy="27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00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03FDA-08FA-6E37-A785-99D24EFB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025"/>
            <a:ext cx="8859520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 de la api en </a:t>
            </a:r>
            <a:r>
              <a:rPr lang="es-MX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intellij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A78DA8-CEB8-30EA-91E3-17D02C3C2A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Cuando  el  archivo este abierto y descargado, procedemos  a crear sus componentes, como paquetes, clases y lo que debe de llevar un proyecto de api.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B12903-71E8-C7AB-392D-3A82CA7E94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02"/>
          <a:stretch>
            <a:fillRect/>
          </a:stretch>
        </p:blipFill>
        <p:spPr>
          <a:xfrm>
            <a:off x="1702420" y="1787877"/>
            <a:ext cx="5605346" cy="30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7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F4496B-D496-DEF0-3453-3A62F13F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DEDCF6-DB46-B0B6-BDC0-E3414ECCD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Se realizo una operación POST, </a:t>
            </a:r>
            <a:r>
              <a:rPr lang="es-MX" dirty="0" err="1"/>
              <a:t>on</a:t>
            </a:r>
            <a:r>
              <a:rPr lang="es-MX" dirty="0"/>
              <a:t> </a:t>
            </a:r>
            <a:r>
              <a:rPr lang="es-MX" b="1" dirty="0" err="1"/>
              <a:t>Postman</a:t>
            </a:r>
            <a:r>
              <a:rPr lang="es-MX" dirty="0"/>
              <a:t>, verificando que los datos se almacenaban</a:t>
            </a:r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DF053271-9177-2894-EF57-63C5CB9F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341" y="1787877"/>
            <a:ext cx="5798634" cy="32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03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0C6F0-2C2D-19C7-0CEA-3D389538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187" y="430832"/>
            <a:ext cx="2592826" cy="791664"/>
          </a:xfrm>
        </p:spPr>
        <p:txBody>
          <a:bodyPr/>
          <a:lstStyle/>
          <a:p>
            <a:r>
              <a:rPr lang="es-MX" dirty="0"/>
              <a:t>	</a:t>
            </a:r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</a:t>
            </a:r>
            <a:r>
              <a:rPr lang="es-MX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B4BA3D-777E-EF1E-A721-34572B8ADE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187" y="1525714"/>
            <a:ext cx="7704000" cy="441600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esta práctica se exploró el uso de Docker para desplegar contenedores de bases de datos PostgreSQL, MySQL y MongoDB, integrándolos con aplicaciones desarrolladas en Spring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realizando pruebas CRUD mediante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El propósito fue adquirir conocimientos sobre cómo levantar contenedores, configurarlos y conectarlos con proyectos Java, dentro de un entorno de desarrollo moderno y eficiente.</a:t>
            </a:r>
            <a:endParaRPr lang="es-MX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13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4AC10A-A62C-0130-3BD5-D20A0A28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80" y="3425"/>
            <a:ext cx="7704000" cy="640200"/>
          </a:xfrm>
        </p:spPr>
        <p:txBody>
          <a:bodyPr/>
          <a:lstStyle/>
          <a:p>
            <a:r>
              <a:rPr lang="es-MX" sz="2400" b="1" dirty="0"/>
              <a:t>3- Contenedor con </a:t>
            </a:r>
            <a:r>
              <a:rPr lang="es-MX" sz="2400" b="1" dirty="0" err="1"/>
              <a:t>Mongodb</a:t>
            </a:r>
            <a:endParaRPr lang="es-MX" sz="24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87FF36-F3FC-F0EA-0A09-8282B8F0E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787443"/>
            <a:ext cx="7704000" cy="441600"/>
          </a:xfrm>
        </p:spPr>
        <p:txBody>
          <a:bodyPr/>
          <a:lstStyle/>
          <a:p>
            <a:pPr marL="139700" indent="0" algn="just">
              <a:buNone/>
            </a:pPr>
            <a:r>
              <a:rPr lang="es-MX" dirty="0"/>
              <a:t>Se descargó la imagen oficial de MongoDB con </a:t>
            </a:r>
            <a:r>
              <a:rPr lang="es-MX" dirty="0" err="1"/>
              <a:t>docker</a:t>
            </a:r>
            <a:r>
              <a:rPr lang="es-MX" dirty="0"/>
              <a:t> </a:t>
            </a:r>
            <a:r>
              <a:rPr lang="es-MX" dirty="0" err="1"/>
              <a:t>pull</a:t>
            </a:r>
            <a:r>
              <a:rPr lang="es-MX" dirty="0"/>
              <a:t> mongo. Esto nos permitió contar con un contenedor estable y listo para ejecutar. Se creó un contenedor llamado mongo-container y se expuso el puerto 27017 para permitir la conexión desde Spring </a:t>
            </a:r>
            <a:r>
              <a:rPr lang="es-MX" dirty="0" err="1"/>
              <a:t>Boot</a:t>
            </a:r>
            <a:r>
              <a:rPr lang="es-MX" dirty="0"/>
              <a:t> y herramientas de administración.</a:t>
            </a: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935F7B98-F6A7-D6AD-1B5F-245EC3C4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927" y="1819182"/>
            <a:ext cx="5598323" cy="314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9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64935-D790-D7A6-82A8-F172B4A83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423268"/>
            <a:ext cx="8424000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del proyecto Spring </a:t>
            </a:r>
            <a:r>
              <a:rPr lang="es-MX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endParaRPr lang="es-MX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27B476-1242-20EB-68A6-4E6FCE15A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Se creo un proyecto con dependencias de </a:t>
            </a:r>
            <a:r>
              <a:rPr lang="es-MX" b="1" dirty="0"/>
              <a:t>Spring Data MongoDB</a:t>
            </a:r>
            <a:r>
              <a:rPr lang="es-MX" dirty="0"/>
              <a:t> y se descargo.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58813CF-4ECD-FBED-9BF8-0DD51A2C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254" y="1961918"/>
            <a:ext cx="5419492" cy="30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43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45350-3F8F-F154-70F6-18C4408A7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/>
              <a:t>Usar </a:t>
            </a:r>
            <a:r>
              <a:rPr lang="es-MX" sz="2400" b="1" dirty="0" err="1"/>
              <a:t>Intellij</a:t>
            </a:r>
            <a:endParaRPr lang="es-MX" sz="2400" b="1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07D1DE-3A62-190A-3BBF-F14C4C8A7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Abrimos nuestro proyecto descargado en el IDE </a:t>
            </a:r>
            <a:r>
              <a:rPr lang="es-MX" dirty="0" err="1"/>
              <a:t>Intellij</a:t>
            </a:r>
            <a:r>
              <a:rPr lang="es-MX" dirty="0"/>
              <a:t>, para poder un trabajo muy bien organizado y estructurado.</a:t>
            </a:r>
          </a:p>
        </p:txBody>
      </p:sp>
      <p:pic>
        <p:nvPicPr>
          <p:cNvPr id="5" name="Imagen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1F39C3B1-814A-25B0-B498-81CBFC253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366" y="2007220"/>
            <a:ext cx="5189034" cy="29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7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8A1AE8-653C-6DF2-FDC4-9536F9A22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la base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279F8E-96FC-ADD9-AF58-815661EBE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Se utilizó </a:t>
            </a:r>
            <a:r>
              <a:rPr lang="es-MX" b="1" dirty="0"/>
              <a:t>MongoDB </a:t>
            </a:r>
            <a:r>
              <a:rPr lang="es-MX" b="1" dirty="0" err="1"/>
              <a:t>Compass</a:t>
            </a:r>
            <a:r>
              <a:rPr lang="es-MX" dirty="0"/>
              <a:t> para crear colecciones y visualizar los documentos insertados desde la aplicación.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5F9BBB-56E5-EBDF-EE0D-D2009C31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692" y="1892919"/>
            <a:ext cx="5664820" cy="318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85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BDD23E-19B8-94AA-B2F3-D8AAFF63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Configuración de la conexión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07A027C-6DEB-28EF-E067-0E3B423C8D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Procedemos a configuramos </a:t>
            </a:r>
            <a:r>
              <a:rPr lang="es-MX" dirty="0" err="1"/>
              <a:t>application.properties</a:t>
            </a:r>
            <a:r>
              <a:rPr lang="es-MX" dirty="0"/>
              <a:t> con la URL del contenedor MongoDB, asegurando que la aplicación pudiera conectarse a la base de datos.</a:t>
            </a:r>
          </a:p>
        </p:txBody>
      </p:sp>
      <p:pic>
        <p:nvPicPr>
          <p:cNvPr id="5" name="Imagen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5FB066D2-62DA-26FB-2F66-576AF139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89" y="1787877"/>
            <a:ext cx="5835805" cy="32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60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9FBDB-6813-7095-1173-FB9E6AAB8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Ejecución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EDACCD-00AF-682E-8696-5561DB68F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Terminado de codificar, ejecutamos  y como podemos observar no hubo ningún error </a:t>
            </a:r>
          </a:p>
        </p:txBody>
      </p:sp>
      <p:pic>
        <p:nvPicPr>
          <p:cNvPr id="5" name="Imagen 4" descr="Captura de pantalla de computadora&#10;&#10;El contenido generado por IA puede ser incorrecto.">
            <a:extLst>
              <a:ext uri="{FF2B5EF4-FFF2-40B4-BE49-F238E27FC236}">
                <a16:creationId xmlns:a16="http://schemas.microsoft.com/office/drawing/2014/main" id="{E8DAA56D-FC56-28A8-E0D8-20D61CFE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590" y="1826012"/>
            <a:ext cx="5902712" cy="33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12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8977C-A21A-2C02-05C9-0E6F6D2B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Pruebas de la API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53ADF6-B0F2-5DFD-831D-9588E13BC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Con </a:t>
            </a:r>
            <a:r>
              <a:rPr lang="es-MX" dirty="0" err="1"/>
              <a:t>Postman</a:t>
            </a:r>
            <a:r>
              <a:rPr lang="es-MX" dirty="0"/>
              <a:t>, realizamos un registros para ver si este almacena los datos y si este funciono perfectamente</a:t>
            </a:r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B3F6FCB2-1C6C-4C5E-8BEC-9536C040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03" y="1787877"/>
            <a:ext cx="5605346" cy="315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4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D55B8-490D-8D30-1B39-2CEC76C60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Gestión de la base de datos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069F5A-5F8C-1AED-C858-2F04EE4F66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s-MX" dirty="0"/>
              <a:t>Como podemos observar, una vez hecho las inserción en </a:t>
            </a:r>
            <a:r>
              <a:rPr lang="es-MX" dirty="0" err="1"/>
              <a:t>postman</a:t>
            </a:r>
            <a:r>
              <a:rPr lang="es-MX" dirty="0"/>
              <a:t>, verificamos en la base de datos y ya almaceno un registro </a:t>
            </a:r>
          </a:p>
        </p:txBody>
      </p:sp>
      <p:pic>
        <p:nvPicPr>
          <p:cNvPr id="5" name="Imagen 4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C0FDDFD3-EE91-88E5-50C5-8498511E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15" y="1787877"/>
            <a:ext cx="5620213" cy="316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2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9B863-4A17-9EA1-808E-CF0389A09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Contenedores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90CD0F-3F57-E8D5-796B-30C0372C1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Aquí se encuentran  los tres contenedores, que se crearon y utilizaron y todo salió muy bien.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BE0156-A249-F800-0BA5-F5B1E35D1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737" y="1878051"/>
            <a:ext cx="5501268" cy="30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72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C846E-46A6-9456-3D64-7885CCDC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Anexo</a:t>
            </a:r>
            <a:br>
              <a:rPr lang="es-MX" dirty="0"/>
            </a:br>
            <a:endParaRPr lang="es-MX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9A6FEB-27E4-9304-F09B-4ACF8C3B0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723" y="1809720"/>
            <a:ext cx="7704000" cy="441600"/>
          </a:xfrm>
        </p:spPr>
        <p:txBody>
          <a:bodyPr/>
          <a:lstStyle/>
          <a:p>
            <a:r>
              <a:rPr lang="es-MX" dirty="0"/>
              <a:t>Proporciono el link en donde se encuentran los códigos fuentes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A60D23-3956-7547-1410-8FB1CC22F83E}"/>
              </a:ext>
            </a:extLst>
          </p:cNvPr>
          <p:cNvSpPr txBox="1"/>
          <p:nvPr/>
        </p:nvSpPr>
        <p:spPr>
          <a:xfrm>
            <a:off x="1906985" y="2668038"/>
            <a:ext cx="4622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https://github.com/Jesus-Sargento</a:t>
            </a:r>
          </a:p>
        </p:txBody>
      </p:sp>
    </p:spTree>
    <p:extLst>
      <p:ext uri="{BB962C8B-B14F-4D97-AF65-F5344CB8AC3E}">
        <p14:creationId xmlns:p14="http://schemas.microsoft.com/office/powerpoint/2010/main" val="277845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935F2-E120-ECD1-CEEE-EEFB4033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4382" y="365826"/>
            <a:ext cx="5605849" cy="683486"/>
          </a:xfrm>
        </p:spPr>
        <p:txBody>
          <a:bodyPr/>
          <a:lstStyle/>
          <a:p>
            <a:pPr algn="ctr"/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Justificación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128CC-4903-D359-6552-336017772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423" y="1148294"/>
            <a:ext cx="7704000" cy="3234329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uso de Docker permite desplegar entornos de desarrollo reproducibles, evitando problemas de instalación local. Además, facilita la administración de bases de datos relacionales (PostgreSQL, MySQL) y no relacionales (MongoDB), mostrando sus particularidades al conectarlas con aplicaciones Java.</a:t>
            </a:r>
          </a:p>
          <a:p>
            <a:pPr algn="just"/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264903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7770A-A664-805B-E3D8-751EBB23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s-MX" dirty="0"/>
              <a:t>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FBBFA4-2429-8846-ED71-CE8576798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480" y="1571350"/>
            <a:ext cx="8139520" cy="3005205"/>
          </a:xfrm>
        </p:spPr>
        <p:txBody>
          <a:bodyPr/>
          <a:lstStyle/>
          <a:p>
            <a:pPr marL="139700" indent="0" algn="just">
              <a:lnSpc>
                <a:spcPct val="150000"/>
              </a:lnSpc>
              <a:buNone/>
            </a:pP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práctica mostró que Docker facilita el despliegue rápido y seguro de bases de datos. La integración con Spring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herramientas de gestión como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DBeaver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MongoDB </a:t>
            </a:r>
            <a:r>
              <a:rPr lang="es-E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Compass</a:t>
            </a:r>
            <a:r>
              <a:rPr lang="es-E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permitió confirmar el correcto funcionamiento de las operaciones CRUD. Los contenedores ofrecen entornos reproducibles y confiables, fundamentales para el desarrollo moderno de aplicaciones</a:t>
            </a:r>
            <a:endParaRPr lang="es-MX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46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50048-5058-465B-82E8-F784C1C92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4256734" cy="611782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Instalación de Docker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892C69-5390-DBA0-0248-4D8D7865D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432" y="1156666"/>
            <a:ext cx="8015568" cy="812342"/>
          </a:xfrm>
        </p:spPr>
        <p:txBody>
          <a:bodyPr/>
          <a:lstStyle/>
          <a:p>
            <a:pPr marL="139700" indent="0" algn="just">
              <a:buNone/>
            </a:pPr>
            <a:r>
              <a:rPr lang="es-ES" dirty="0"/>
              <a:t>El sistema de software Docker es una tecnología de contenedores que permite crear y utilizar contenedores de Linux®. A continuación, se procede con su instalación.</a:t>
            </a:r>
            <a:endParaRPr lang="es-MX" dirty="0">
              <a:solidFill>
                <a:schemeClr val="accent1">
                  <a:lumMod val="10000"/>
                </a:schemeClr>
              </a:solidFill>
              <a:latin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8CFA64-332A-619D-F2E2-DA1ADEEF2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231" y="1909713"/>
            <a:ext cx="5353538" cy="30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7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6578CB-15E2-61A5-19ED-B789155B3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Vamos a la configuración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74C107-2286-5641-F956-A134A65F6C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MX" dirty="0"/>
              <a:t>Agregamos Docker a el escritorio y le damos clic en el botón ok. 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9A42E3AF-6DE9-5FFA-4688-43C59414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51" y="1787877"/>
            <a:ext cx="5628473" cy="31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5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F5297-DE56-96D1-50B6-AC685CFF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20" y="445025"/>
            <a:ext cx="8245580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Descargas de archivos y  librerías 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F64A6A-C7AF-8B38-1D0C-21790F034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15750"/>
            <a:ext cx="7704000" cy="531769"/>
          </a:xfrm>
        </p:spPr>
        <p:txBody>
          <a:bodyPr/>
          <a:lstStyle/>
          <a:p>
            <a:r>
              <a:rPr lang="es-MX" dirty="0"/>
              <a:t>Después de realizar lo anterior, realizamos la descarga e instalaciones de Docker para que este funcione a la perfección.</a:t>
            </a:r>
          </a:p>
        </p:txBody>
      </p:sp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1F1EB3E-D85A-0E15-FC6D-E0903A22E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906" y="1787877"/>
            <a:ext cx="5768897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46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2EC12-36AE-8287-EA7B-1F166B27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Iniciando Docker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3E4B09-E72F-330B-4609-4E37A0E9E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5246" y="1193530"/>
            <a:ext cx="7704000" cy="441600"/>
          </a:xfrm>
        </p:spPr>
        <p:txBody>
          <a:bodyPr/>
          <a:lstStyle/>
          <a:p>
            <a:pPr marL="139700" indent="0" algn="just">
              <a:buNone/>
            </a:pPr>
            <a:r>
              <a:rPr lang="es-MX" dirty="0"/>
              <a:t>Una vez descargados los archivos, nos pide que descarguemos el </a:t>
            </a:r>
            <a:r>
              <a:rPr lang="es-MX" dirty="0" err="1"/>
              <a:t>wls</a:t>
            </a:r>
            <a:r>
              <a:rPr lang="es-MX" dirty="0"/>
              <a:t> Es una capa de compatibilidad de Windows que permite ejecutar Linux directamente en Windows sin necesidad de máquina virtual.</a:t>
            </a:r>
          </a:p>
        </p:txBody>
      </p:sp>
      <p:pic>
        <p:nvPicPr>
          <p:cNvPr id="5" name="Imagen 4" descr="Una captura de pantalla de una computadora&#10;&#10;El contenido generado por IA puede ser incorrecto.">
            <a:extLst>
              <a:ext uri="{FF2B5EF4-FFF2-40B4-BE49-F238E27FC236}">
                <a16:creationId xmlns:a16="http://schemas.microsoft.com/office/drawing/2014/main" id="{36357E40-CE18-A9E5-A7DC-F035C780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29" y="2080727"/>
            <a:ext cx="4653775" cy="2617748"/>
          </a:xfrm>
          <a:prstGeom prst="rect">
            <a:avLst/>
          </a:prstGeom>
        </p:spPr>
      </p:pic>
      <p:pic>
        <p:nvPicPr>
          <p:cNvPr id="7" name="Imagen 6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0B2C100B-4845-A4C3-A35E-B89C9430C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39" y="2185036"/>
            <a:ext cx="4140821" cy="23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6795637-F126-566A-C6F3-271BBFB5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318" y="445025"/>
            <a:ext cx="8146681" cy="640200"/>
          </a:xfrm>
        </p:spPr>
        <p:txBody>
          <a:bodyPr/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1-Contenedor de PostgreSQL</a:t>
            </a:r>
          </a:p>
        </p:txBody>
      </p:sp>
      <p:pic>
        <p:nvPicPr>
          <p:cNvPr id="7" name="Imagen 6" descr="Captura de pantalla de un celular&#10;&#10;El contenido generado por IA puede ser incorrecto.">
            <a:extLst>
              <a:ext uri="{FF2B5EF4-FFF2-40B4-BE49-F238E27FC236}">
                <a16:creationId xmlns:a16="http://schemas.microsoft.com/office/drawing/2014/main" id="{FB79DF03-1E92-D872-880C-F75AF0B54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735" y="1855549"/>
            <a:ext cx="5509845" cy="3099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DDA445-4EC2-EAE4-6E15-A740E5491C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3104" y="1024552"/>
            <a:ext cx="70867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 descargó la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imagen oficial de PostgreSQL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mediante Docker utilizando el comando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docker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pull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postgres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lo que permitió disponer de una versión estable y lista para su uso. </a:t>
            </a:r>
          </a:p>
        </p:txBody>
      </p:sp>
    </p:spTree>
    <p:extLst>
      <p:ext uri="{BB962C8B-B14F-4D97-AF65-F5344CB8AC3E}">
        <p14:creationId xmlns:p14="http://schemas.microsoft.com/office/powerpoint/2010/main" val="603129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F728C-030F-A38D-2ABD-D2E2F75B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5025"/>
            <a:ext cx="9144000" cy="640200"/>
          </a:xfrm>
        </p:spPr>
        <p:txBody>
          <a:bodyPr/>
          <a:lstStyle/>
          <a:p>
            <a:pPr algn="just"/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Creación y ejecución del contenedor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77364C-6ACB-1D51-5E6D-DB40C9CEF3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579" y="1216432"/>
            <a:ext cx="7704000" cy="441600"/>
          </a:xfrm>
        </p:spPr>
        <p:txBody>
          <a:bodyPr/>
          <a:lstStyle/>
          <a:p>
            <a:pPr algn="just"/>
            <a:r>
              <a:rPr lang="es-MX" dirty="0"/>
              <a:t>Se creó un contenedor llamado </a:t>
            </a:r>
            <a:r>
              <a:rPr lang="es-MX" dirty="0" err="1"/>
              <a:t>postgres</a:t>
            </a:r>
            <a:r>
              <a:rPr lang="es-MX" dirty="0"/>
              <a:t>-container, configurando la contraseña del usuario </a:t>
            </a:r>
            <a:r>
              <a:rPr lang="es-MX" dirty="0" err="1"/>
              <a:t>postgres</a:t>
            </a:r>
            <a:r>
              <a:rPr lang="es-MX" dirty="0"/>
              <a:t> y exponiendo el puerto 5432 para permitir la conexión desde la aplicación Spring </a:t>
            </a:r>
            <a:r>
              <a:rPr lang="es-MX" dirty="0" err="1"/>
              <a:t>Boot</a:t>
            </a:r>
            <a:r>
              <a:rPr lang="es-MX" dirty="0"/>
              <a:t>. El contenedor quedó ejecutándose en segundo plano, listo para aceptar conexiones.</a:t>
            </a:r>
          </a:p>
        </p:txBody>
      </p:sp>
      <p:pic>
        <p:nvPicPr>
          <p:cNvPr id="7" name="Imagen 6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669356D0-72E7-8E36-ABA6-451D39F3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76" y="2279393"/>
            <a:ext cx="4936868" cy="2776988"/>
          </a:xfrm>
          <a:prstGeom prst="rect">
            <a:avLst/>
          </a:prstGeom>
        </p:spPr>
      </p:pic>
      <p:pic>
        <p:nvPicPr>
          <p:cNvPr id="9" name="Imagen 8" descr="Texto&#10;&#10;El contenido generado por IA puede ser incorrecto.">
            <a:extLst>
              <a:ext uri="{FF2B5EF4-FFF2-40B4-BE49-F238E27FC236}">
                <a16:creationId xmlns:a16="http://schemas.microsoft.com/office/drawing/2014/main" id="{831ACCAC-E3FA-0B83-B1AF-787202F41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897" y="2826241"/>
            <a:ext cx="3328416" cy="18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59818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44</TotalTime>
  <Words>957</Words>
  <Application>Microsoft Office PowerPoint</Application>
  <PresentationFormat>Presentación en pantalla (16:9)</PresentationFormat>
  <Paragraphs>76</Paragraphs>
  <Slides>30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Century Schoolbook</vt:lpstr>
      <vt:lpstr>Nunito Light</vt:lpstr>
      <vt:lpstr>Times New Roman</vt:lpstr>
      <vt:lpstr>Wingdings 2</vt:lpstr>
      <vt:lpstr>Vista</vt:lpstr>
      <vt:lpstr>Presentación de PowerPoint</vt:lpstr>
      <vt:lpstr> Introducción </vt:lpstr>
      <vt:lpstr>Justificación</vt:lpstr>
      <vt:lpstr>Instalación de Docker</vt:lpstr>
      <vt:lpstr>Vamos a la configuración</vt:lpstr>
      <vt:lpstr>Descargas de archivos y  librerías </vt:lpstr>
      <vt:lpstr>Iniciando Docker</vt:lpstr>
      <vt:lpstr>1-Contenedor de PostgreSQL</vt:lpstr>
      <vt:lpstr>Creación y ejecución del contenedor</vt:lpstr>
      <vt:lpstr>Verificación de contenedor</vt:lpstr>
      <vt:lpstr>Gestión de la base de datos</vt:lpstr>
      <vt:lpstr>Creación del proyecto Spring Boot</vt:lpstr>
      <vt:lpstr>Creación de clases en el proyecto</vt:lpstr>
      <vt:lpstr>Prueba de registro</vt:lpstr>
      <vt:lpstr>2-Contenedor de MYSQL</vt:lpstr>
      <vt:lpstr>Creación del proyecto Spring Boot</vt:lpstr>
      <vt:lpstr>Gestión de la base de datos</vt:lpstr>
      <vt:lpstr>Implementación de la api en intellij</vt:lpstr>
      <vt:lpstr>Presentación de PowerPoint</vt:lpstr>
      <vt:lpstr>3- Contenedor con Mongodb</vt:lpstr>
      <vt:lpstr>Creación del proyecto Spring Boot</vt:lpstr>
      <vt:lpstr>Usar Intellij</vt:lpstr>
      <vt:lpstr>Gestión de la base de datos</vt:lpstr>
      <vt:lpstr>Configuración de la conexión</vt:lpstr>
      <vt:lpstr>Ejecución</vt:lpstr>
      <vt:lpstr>Pruebas de la API</vt:lpstr>
      <vt:lpstr>Gestión de la base de datos</vt:lpstr>
      <vt:lpstr>Contenedores </vt:lpstr>
      <vt:lpstr>Anexo 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Jesus Sargento</dc:creator>
  <cp:lastModifiedBy>Miriam Recinos</cp:lastModifiedBy>
  <cp:revision>3</cp:revision>
  <dcterms:modified xsi:type="dcterms:W3CDTF">2025-09-19T22:49:08Z</dcterms:modified>
</cp:coreProperties>
</file>